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5" r:id="rId2"/>
    <p:sldId id="281" r:id="rId3"/>
    <p:sldId id="282" r:id="rId4"/>
    <p:sldId id="283" r:id="rId5"/>
    <p:sldId id="284" r:id="rId6"/>
    <p:sldId id="256" r:id="rId7"/>
    <p:sldId id="257" r:id="rId8"/>
    <p:sldId id="259" r:id="rId9"/>
    <p:sldId id="260" r:id="rId10"/>
    <p:sldId id="261" r:id="rId11"/>
    <p:sldId id="258" r:id="rId12"/>
    <p:sldId id="262" r:id="rId13"/>
    <p:sldId id="263" r:id="rId14"/>
    <p:sldId id="273" r:id="rId15"/>
    <p:sldId id="264" r:id="rId16"/>
    <p:sldId id="270" r:id="rId17"/>
    <p:sldId id="271" r:id="rId18"/>
    <p:sldId id="272" r:id="rId19"/>
    <p:sldId id="275" r:id="rId20"/>
    <p:sldId id="279" r:id="rId21"/>
    <p:sldId id="276" r:id="rId22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EDBB0F23-1DE2-4D70-AA02-0ECC48F9EA5B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05AEC88-64C5-49BB-A108-37B79116D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06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push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ерси СОШ\Desktop\2fons.ru-53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6" y="0"/>
            <a:ext cx="91304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Терси СОШ\Desktop\ДЕТСКОЕ ОО\наш ДОО\slide_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t="24801" r="3083" b="21495"/>
          <a:stretch/>
        </p:blipFill>
        <p:spPr bwMode="auto">
          <a:xfrm>
            <a:off x="341781" y="1670735"/>
            <a:ext cx="8622707" cy="368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323829"/>
      </p:ext>
    </p:extLst>
  </p:cSld>
  <p:clrMapOvr>
    <a:masterClrMapping/>
  </p:clrMapOvr>
  <p:transition spd="slow" advClick="0" advTm="3000"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рси СОШ\Desktop\ДЕТСКОЕ ОО\фла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44" y="1700808"/>
            <a:ext cx="3840609" cy="215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3291" y="260648"/>
            <a:ext cx="89608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общественная организация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оюз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ворческой 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олодежи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Терси СОШ\Desktop\ДЕТСКОЕ ОО\эмблема осн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2" y="4105818"/>
            <a:ext cx="3732611" cy="21602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99992" y="1700807"/>
            <a:ext cx="46041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Флаг ДОО «СТМ»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– чистота, мудрость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Зеленый – свобода творческого самоутверждения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Синий – честность и стабильность 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- целеустремленность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99992" y="4126566"/>
            <a:ext cx="44644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Эмблема ДОО «СТМ»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объединение трех кругов и солнышко в центре. Зеленый (1-4 классы), синий (5-7 классы), красный (8-11 классы) символизирует единство всех ступеней в школе. Солнце изображает теплоту атмосферы коллективного творчества.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92488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n w="19050"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  <a:r>
              <a:rPr lang="en-US" dirty="0">
                <a:ln w="19050"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dirty="0">
                <a:ln w="19050"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 err="1">
                <a:ln w="19050"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доо</a:t>
            </a:r>
            <a:r>
              <a:rPr lang="ru-RU" dirty="0">
                <a:ln w="19050"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n w="19050"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стм</a:t>
            </a:r>
            <a:r>
              <a:rPr lang="ru-RU" dirty="0">
                <a:ln w="19050"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http://vk.com/public117409050</a:t>
            </a:r>
            <a:endParaRPr lang="ru-RU" b="1" dirty="0">
              <a:ln w="1905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716240"/>
      </p:ext>
    </p:extLst>
  </p:cSld>
  <p:clrMapOvr>
    <a:masterClrMapping/>
  </p:clrMapOvr>
  <p:transition spd="slow" advClick="0" advTm="3000"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ерси СОШ\Desktop\ДЕТСКОЕ ОО\галстук 1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48" y="692696"/>
            <a:ext cx="2949288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Терси СОШ\Desktop\ДЕТСКОЕ ОО\галстук 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6" y="2329444"/>
            <a:ext cx="3240360" cy="181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Терси СОШ\Desktop\ДЕТСКОЕ ОО\эмблема младш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82" y="4509120"/>
            <a:ext cx="2385020" cy="1496286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377831" y="44624"/>
            <a:ext cx="43858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ступень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19" y="752510"/>
            <a:ext cx="48257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Галстук – 1-2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«СНТ» –  часть знамени. Он зеленого цвета форме косынки. Зеленый –это наша Земля, люди которой хотят жить мирно и счастливо и это цвет Государственного флага РТ. Три цвета галстука и стягивающий их узел символизирует единство всех поколений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6950" y="2636912"/>
            <a:ext cx="52208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Галстук – 3-4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– честность, справедливость, аккуратность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иний  - движение вперед, благородство и ответственность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– патриотичность, доброту и отзывчивость. Огонь который горит в сердцах 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38842" y="4481281"/>
            <a:ext cx="5056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Девиз – «Будь готов!» говорит о готовности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заботиться о себе и помогать тем, кто нуждается.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66963" y="5257263"/>
            <a:ext cx="5200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Лозунг – «Делай каждый день добрые дела!»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добрые дела каждый день-это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ормальный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 жизни каждого следопыта, наследника.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385629" y="1248611"/>
            <a:ext cx="450314" cy="28890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85629" y="3094809"/>
            <a:ext cx="450314" cy="28890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143577"/>
      </p:ext>
    </p:extLst>
  </p:cSld>
  <p:clrMapOvr>
    <a:masterClrMapping/>
  </p:clrMapOvr>
  <p:transition spd="slow" advClick="0" advTm="3000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ерси СОШ\Desktop\ДЕТСКОЕ ОО\галстук средн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06" y="953281"/>
            <a:ext cx="2992582" cy="168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4651" y="260648"/>
            <a:ext cx="4244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 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3968" y="1196752"/>
            <a:ext cx="40825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Галстук 5-7 классов.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Синий цвет означает движение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вперед,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благородство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Символ настоящего.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5" name="Picture 3" descr="C:\Users\Терси СОШ\Desktop\ДЕТСКОЕ ОО\наш ДОО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72141"/>
            <a:ext cx="2189077" cy="2189077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/>
          <p:cNvSpPr/>
          <p:nvPr/>
        </p:nvSpPr>
        <p:spPr>
          <a:xfrm>
            <a:off x="3696496" y="1504624"/>
            <a:ext cx="450314" cy="28890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779912" y="3501008"/>
            <a:ext cx="51597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Эмблема.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земной шар. На его фоне содружество детей. Много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ладошек - значит, что мы вместе сможем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девиз: « Мы разные – и это классно!»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965727"/>
      </p:ext>
    </p:extLst>
  </p:cSld>
  <p:clrMapOvr>
    <a:masterClrMapping/>
  </p:clrMapOvr>
  <p:transition spd="slow" advClick="0" advTm="3000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ерси СОШ\Desktop\ДЕТСКОЕ ОО\галстук старш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91" y="1196752"/>
            <a:ext cx="3021156" cy="169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41838" y="260648"/>
            <a:ext cx="42603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ступень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3928" y="1487013"/>
            <a:ext cx="4587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Галстук красного цвета означает –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право, сила, мужество, любовь и храбрость.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337547" y="1665727"/>
            <a:ext cx="450314" cy="28890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798202" y="4725144"/>
            <a:ext cx="5166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Девиз –  «Мечтай, стремись, решай, меняйся!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Действуй, побеждай и не сдавайся!»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Терси СОШ\Desktop\ДЕТСКОЕ ОО\наш ДОО\с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670" y="3245662"/>
            <a:ext cx="1834916" cy="2204958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23928" y="3068960"/>
            <a:ext cx="52135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Эмблема означает стремление молодежи к новым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вершинам в деятельности: лидерства, инициативы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творчество.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542517"/>
      </p:ext>
    </p:extLst>
  </p:cSld>
  <p:clrMapOvr>
    <a:masterClrMapping/>
  </p:clrMapOvr>
  <p:transition spd="slow" advClick="0" advTm="3000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Терси СОШ\Desktop\2fons.ru-53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Терси СОШ\Desktop\ehmble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46"/>
          <a:stretch/>
        </p:blipFill>
        <p:spPr bwMode="auto">
          <a:xfrm>
            <a:off x="2889475" y="548680"/>
            <a:ext cx="348575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39507" y="4005064"/>
            <a:ext cx="698569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Терсинская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</a:p>
          <a:p>
            <a:pPr algn="ctr"/>
            <a:r>
              <a:rPr lang="ru-RU" sz="4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Агрызского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</a:t>
            </a:r>
          </a:p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айона РТ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928095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9185" y="188640"/>
            <a:ext cx="76718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 совета старшеклассников: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9890" y="6134037"/>
            <a:ext cx="77163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Девиз: «Сохраняя прошлое, создаем будущее».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3039" y="1628800"/>
            <a:ext cx="720319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реализация лидерских и творческих способностей учащихся,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навыков самостоятельности  и коллективной деятельности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857030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3888" y="188640"/>
            <a:ext cx="87908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школьного самоуправления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35695" y="1412776"/>
            <a:ext cx="6192688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3" y="3115816"/>
            <a:ext cx="6120680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7704" y="4941168"/>
            <a:ext cx="6120679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911597" y="5136758"/>
            <a:ext cx="60408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– классное самоуправление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90290" y="3334415"/>
            <a:ext cx="52834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– «Школьная дума»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30659" y="1608366"/>
            <a:ext cx="61271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Третье – Совет старшеклассников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4773312" y="4030216"/>
            <a:ext cx="0" cy="864096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773312" y="2327176"/>
            <a:ext cx="0" cy="78864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144077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85594" y="260648"/>
            <a:ext cx="651364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первого уровня </a:t>
            </a:r>
          </a:p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1- 4 классы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80154" y="2204864"/>
            <a:ext cx="6924524" cy="35702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органы самоуправления называются секторами </a:t>
            </a:r>
          </a:p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</a:t>
            </a:r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образования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спорта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культуры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информатики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порядка</a:t>
            </a:r>
          </a:p>
          <a:p>
            <a:endParaRPr lang="ru-RU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160640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5696" y="85040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 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</a:t>
            </a:r>
            <a:endParaRPr lang="ru-RU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5-7  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классы</a:t>
            </a:r>
          </a:p>
        </p:txBody>
      </p:sp>
      <p:pic>
        <p:nvPicPr>
          <p:cNvPr id="7179" name="Рисунок 1" descr="Tab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8" r="3685" b="14529"/>
          <a:stretch>
            <a:fillRect/>
          </a:stretch>
        </p:blipFill>
        <p:spPr bwMode="auto">
          <a:xfrm>
            <a:off x="216588" y="228600"/>
            <a:ext cx="195262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2"/>
          <p:cNvSpPr txBox="1"/>
          <p:nvPr/>
        </p:nvSpPr>
        <p:spPr>
          <a:xfrm>
            <a:off x="400051" y="548680"/>
            <a:ext cx="1564640" cy="5279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2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12700" stA="28000" endPos="45000" dist="1003" dir="5400000" sy="-100000" algn="bl"/>
                </a:effectLst>
                <a:latin typeface="Times New Roman"/>
                <a:ea typeface="Calibri"/>
                <a:cs typeface="Times New Roman"/>
              </a:rPr>
              <a:t>«Школьная</a:t>
            </a:r>
            <a:endParaRPr lang="ru-RU" sz="1100" dirty="0">
              <a:solidFill>
                <a:srgbClr val="7030A0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2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12700" stA="28000" endPos="45000" dist="1003" dir="5400000" sy="-100000" algn="bl"/>
                </a:effectLst>
                <a:latin typeface="Times New Roman"/>
                <a:ea typeface="Calibri"/>
                <a:cs typeface="Times New Roman"/>
              </a:rPr>
              <a:t>Дума»</a:t>
            </a:r>
            <a:endParaRPr lang="ru-RU" sz="1100" dirty="0">
              <a:solidFill>
                <a:srgbClr val="7030A0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Calibri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Calibri"/>
                <a:ea typeface="Calibri"/>
                <a:cs typeface="Times New Roman"/>
              </a:rPr>
              <a:t> 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53135" y="2312670"/>
            <a:ext cx="2390140" cy="7042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>
                <a:effectLst/>
                <a:latin typeface="Times New Roman"/>
                <a:ea typeface="Calibri"/>
                <a:cs typeface="Times New Roman"/>
              </a:rPr>
              <a:t>Президент «Школьной Думы</a:t>
            </a:r>
            <a:r>
              <a:rPr lang="ru-RU" sz="1100" b="1">
                <a:effectLst/>
                <a:ea typeface="Calibri"/>
                <a:cs typeface="Times New Roman"/>
              </a:rPr>
              <a:t>»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53135" y="3500755"/>
            <a:ext cx="2376805" cy="4959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>
                <a:effectLst/>
                <a:latin typeface="Times New Roman"/>
                <a:ea typeface="Calibri"/>
                <a:cs typeface="Times New Roman"/>
              </a:rPr>
              <a:t>Вице-президент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52500" y="6087745"/>
            <a:ext cx="7498080" cy="3784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>
                <a:effectLst/>
                <a:latin typeface="Times New Roman"/>
                <a:ea typeface="Calibri"/>
                <a:cs typeface="Times New Roman"/>
              </a:rPr>
              <a:t>Классные коллективы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095500" y="3013710"/>
            <a:ext cx="0" cy="3917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ятиугольник 12"/>
          <p:cNvSpPr/>
          <p:nvPr/>
        </p:nvSpPr>
        <p:spPr>
          <a:xfrm rot="16200000">
            <a:off x="750253" y="4831397"/>
            <a:ext cx="1944370" cy="484505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>
                <a:effectLst/>
                <a:latin typeface="Times New Roman"/>
                <a:ea typeface="Calibri"/>
                <a:cs typeface="Times New Roman"/>
              </a:rPr>
              <a:t>Прямые выборы 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33825" y="1855470"/>
            <a:ext cx="4062095" cy="1958975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effectLst/>
                <a:latin typeface="Times New Roman"/>
                <a:ea typeface="Calibri"/>
                <a:cs typeface="Times New Roman"/>
              </a:rPr>
              <a:t>Кабинеты министров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effectLst/>
                <a:latin typeface="Times New Roman"/>
                <a:ea typeface="Calibri"/>
                <a:cs typeface="Times New Roman"/>
              </a:rPr>
              <a:t>Министерство образования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effectLst/>
                <a:latin typeface="Times New Roman"/>
                <a:ea typeface="Calibri"/>
                <a:cs typeface="Times New Roman"/>
              </a:rPr>
              <a:t>Министерство культуры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effectLst/>
                <a:latin typeface="Times New Roman"/>
                <a:ea typeface="Calibri"/>
                <a:cs typeface="Times New Roman"/>
              </a:rPr>
              <a:t>Министерство ФК и спорта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effectLst/>
                <a:latin typeface="Times New Roman"/>
                <a:ea typeface="Calibri"/>
                <a:cs typeface="Times New Roman"/>
              </a:rPr>
              <a:t>Министерство труда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effectLst/>
                <a:latin typeface="Times New Roman"/>
                <a:ea typeface="Calibri"/>
                <a:cs typeface="Times New Roman"/>
              </a:rPr>
              <a:t>Министерство информации и печати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3355975" y="2809240"/>
            <a:ext cx="40449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355975" y="3814445"/>
            <a:ext cx="40449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Выгнутая вверх стрелка 16"/>
          <p:cNvSpPr/>
          <p:nvPr/>
        </p:nvSpPr>
        <p:spPr>
          <a:xfrm rot="16200000">
            <a:off x="2729865" y="4482465"/>
            <a:ext cx="2477770" cy="731520"/>
          </a:xfrm>
          <a:prstGeom prst="curved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8" name="Выгнутая вправо стрелка 17"/>
          <p:cNvSpPr/>
          <p:nvPr/>
        </p:nvSpPr>
        <p:spPr>
          <a:xfrm>
            <a:off x="7615555" y="3749040"/>
            <a:ext cx="783590" cy="2364105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1819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755576" y="464538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Выдвигают своих представителей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Организуют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Контролируют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0" y="27336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888732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е 4"/>
          <p:cNvSpPr txBox="1"/>
          <p:nvPr/>
        </p:nvSpPr>
        <p:spPr>
          <a:xfrm>
            <a:off x="965836" y="228600"/>
            <a:ext cx="7782628" cy="119891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solidFill>
                  <a:srgbClr val="00206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третьего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</a:t>
            </a:r>
          </a:p>
          <a:p>
            <a:pPr algn="ctr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8-11 классы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65835" y="1725294"/>
            <a:ext cx="2390140" cy="7042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Президент </a:t>
            </a:r>
            <a:r>
              <a:rPr lang="ru-RU" sz="1400" b="1" dirty="0" smtClean="0">
                <a:latin typeface="Times New Roman"/>
                <a:ea typeface="Calibri"/>
                <a:cs typeface="Times New Roman"/>
              </a:rPr>
              <a:t>Совета старшеклассников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79170" y="3113404"/>
            <a:ext cx="2376805" cy="4959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>
                <a:effectLst/>
                <a:latin typeface="Times New Roman"/>
                <a:ea typeface="Calibri"/>
                <a:cs typeface="Times New Roman"/>
              </a:rPr>
              <a:t>Вице-президент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15616" y="6081704"/>
            <a:ext cx="7498080" cy="3784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>
                <a:effectLst/>
                <a:latin typeface="Times New Roman"/>
                <a:ea typeface="Calibri"/>
                <a:cs typeface="Times New Roman"/>
              </a:rPr>
              <a:t>Классные коллективы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088735" y="2564904"/>
            <a:ext cx="0" cy="3917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ятиугольник 11"/>
          <p:cNvSpPr/>
          <p:nvPr/>
        </p:nvSpPr>
        <p:spPr>
          <a:xfrm rot="16200000">
            <a:off x="1168718" y="4688839"/>
            <a:ext cx="1944370" cy="484505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/>
                <a:ea typeface="Calibri"/>
                <a:cs typeface="Times New Roman"/>
              </a:rPr>
              <a:t>Прямые выборы 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1725294"/>
            <a:ext cx="4062095" cy="1683703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400" b="1" i="1" dirty="0" smtClean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 smtClean="0">
                <a:latin typeface="Times New Roman"/>
                <a:ea typeface="Calibri"/>
                <a:cs typeface="Times New Roman"/>
              </a:rPr>
              <a:t>Кабинеты министров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/>
                <a:ea typeface="Calibri"/>
                <a:cs typeface="Times New Roman"/>
              </a:rPr>
              <a:t>Министерство образования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/>
                <a:ea typeface="Calibri"/>
                <a:cs typeface="Times New Roman"/>
              </a:rPr>
              <a:t>Министр безопасности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Министерство культуры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Министерство ФК и спорта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Министерство труда</a:t>
            </a: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/>
                <a:ea typeface="Calibri"/>
                <a:cs typeface="Times New Roman"/>
              </a:rPr>
              <a:t>Министерство информации и печати</a:t>
            </a:r>
            <a:endParaRPr lang="ru-RU" sz="11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3518666" y="2109258"/>
            <a:ext cx="40449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438098" y="3212976"/>
            <a:ext cx="40449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Выгнутая вверх стрелка 15"/>
          <p:cNvSpPr/>
          <p:nvPr/>
        </p:nvSpPr>
        <p:spPr>
          <a:xfrm rot="16200000">
            <a:off x="3098296" y="4446141"/>
            <a:ext cx="2477770" cy="731520"/>
          </a:xfrm>
          <a:prstGeom prst="curved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7" name="Выгнутая вправо стрелка 16"/>
          <p:cNvSpPr/>
          <p:nvPr/>
        </p:nvSpPr>
        <p:spPr>
          <a:xfrm>
            <a:off x="7615555" y="3749040"/>
            <a:ext cx="783590" cy="2364105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1819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1115616" y="439139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Выдвигают своих представителей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Организуют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Контролируют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45" name="Picture 25" descr="F:\мой ноут\доо\p2_ehmble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01" y="228600"/>
            <a:ext cx="1578471" cy="126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242057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60648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Совета старшеклассников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http://sch2082.mskobr.ru/images/%20%D1%81%D0%BE%D0%B2%D0%B5%D1%82%D0%B0%20%D1%81%D1%82%D0%B0%D1%80%D1%88%D0%B5%D0%BA%D0%BB%D0%B0%D1%81%D1%81%D0%BD%D0%B8%D0%BA%D0%BE%D0%B2%20%D0%B8%20%D0%B8%D1%85%20%D0%BE%D0%B1%D1%8F%D0%B7%D0%B0%D0%BD%D0%BD%D0%BE%D1%81%D1%82%D0%B8-page-0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sch2082.mskobr.ru/images/%20%D1%81%D0%BE%D0%B2%D0%B5%D1%82%D0%B0%20%D1%81%D1%82%D0%B0%D1%80%D1%88%D0%B5%D0%BA%D0%BB%D0%B0%D1%81%D1%81%D0%BD%D0%B8%D0%BA%D0%BE%D0%B2%20%D0%B8%20%D0%B8%D1%85%20%D0%BE%D0%B1%D1%8F%D0%B7%D0%B0%D0%BD%D0%BD%D0%BE%D1%81%D1%82%D0%B8-page-00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 descr="C:\Users\Терси СОШ\Desktop\-совета старшеклассников и их обязанности-page-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77134" r="1351" b="2056"/>
          <a:stretch/>
        </p:blipFill>
        <p:spPr bwMode="auto">
          <a:xfrm>
            <a:off x="1616744" y="4869161"/>
            <a:ext cx="5910512" cy="183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Терси СОШ\Desktop\ДЕТСКОЕ ОО\фото коллегия\101NIKON\DSCN53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749" y="1052736"/>
            <a:ext cx="4512502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757707384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23673" y="260648"/>
            <a:ext cx="5890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Атташе по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грызскому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муниципальному району ДОО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941168"/>
            <a:ext cx="7632848" cy="1787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C6A7~1\AppData\Local\Temp\Rar$DIa0.919\Атташе по агрызскому району детской организации Эверес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683" y="764704"/>
            <a:ext cx="2746633" cy="3428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046392109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9048" y="404664"/>
            <a:ext cx="2452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труда 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77" y="4437112"/>
            <a:ext cx="7385648" cy="206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36653" y="219998"/>
            <a:ext cx="3069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67" y="4287731"/>
            <a:ext cx="7379865" cy="236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 descr="C:\Users\Терси СОШ\Desktop\фото с мероприятий по годам\фотки 2012-2013 уч.г\фото детей для электронки\фото\6б\IMG_035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73996"/>
            <a:ext cx="2235200" cy="325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8" name="Picture 2" descr="C:\Users\C6A7~1\AppData\Local\Temp\Rar$DIa0.012\Zb-DGfyLaWU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92696"/>
            <a:ext cx="2427734" cy="3236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938481742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97152"/>
            <a:ext cx="5904656" cy="185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97329" y="404664"/>
            <a:ext cx="2836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культуры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 descr="C:\Users\Терси СОШ\Desktop\фото с мероприятий по годам\фотки 2012-2013 уч.г\фото детей для электронки\8\SAM_2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207" y="971744"/>
            <a:ext cx="2543585" cy="3501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463127391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2" y="175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83768" y="404664"/>
            <a:ext cx="4063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информации и печати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869160"/>
            <a:ext cx="5761434" cy="176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315" y="1124744"/>
            <a:ext cx="2915369" cy="3092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944027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9048" y="404664"/>
            <a:ext cx="2452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труда 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77" y="4437112"/>
            <a:ext cx="7385648" cy="206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07" y="4221088"/>
            <a:ext cx="6961187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29183" y="219998"/>
            <a:ext cx="3084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ФК и спорта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70" name="Picture 6" descr="C:\Users\Терси СОШ\Desktop\олимп. начинается в школе\IMG_20160114_1737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02" y="836712"/>
            <a:ext cx="5033486" cy="2928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94944027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9048" y="404664"/>
            <a:ext cx="2452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труда 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77" y="4437112"/>
            <a:ext cx="7385648" cy="206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94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02745" y="219998"/>
            <a:ext cx="2337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</a:p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650" y="4725144"/>
            <a:ext cx="4837500" cy="1781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6243">
            <a:off x="5387104" y="1045679"/>
            <a:ext cx="2630844" cy="2794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3155">
            <a:off x="1631501" y="953219"/>
            <a:ext cx="2379785" cy="2862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481742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9048" y="404664"/>
            <a:ext cx="2452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труда 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77" y="4437112"/>
            <a:ext cx="7385648" cy="206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04818" y="219998"/>
            <a:ext cx="31330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</a:p>
          <a:p>
            <a:pPr algn="ctr"/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511790"/>
            <a:ext cx="7162800" cy="2143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55" y="846616"/>
            <a:ext cx="3118691" cy="315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165424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Терси СОШ\Desktop\ДЕТСКОЕ ОО\IMG_00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3438"/>
            <a:ext cx="4320480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1499808" y="3909701"/>
            <a:ext cx="618586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 </a:t>
            </a:r>
          </a:p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старшеклассников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161029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Терси СОШ\Desktop\team-work-ppt-template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548680"/>
            <a:ext cx="741682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Для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построения гражданского общества необходимо, </a:t>
            </a:r>
            <a:endParaRPr lang="ru-RU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обществе были люди, которые могут изменять мир вокруг себя, оценивать себя как полноправного субъекта во взаимоотношениях с властью. Научить этому можно только в том случае,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погрузить школьника в демократическую образовательную среду.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этого необходимо сформировать в школе демократический уклад жизни,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защищенность прав всех участников образовательного процесса. Воспитываясь в такой среде, ученик получал бы свой первый </a:t>
            </a:r>
            <a:endParaRPr lang="ru-RU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демократический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опыт уже в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школе и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заканчивал бы ее не просто законопослушным гражданином,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но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человеком с активной гражданской позицией, готовым вести равный диалог с властью на всех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уровнях.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6237312"/>
            <a:ext cx="5501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http://www.pravo.vuzllib.su/book_z2190_page_50.html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68712408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586</Words>
  <Application>Microsoft Office PowerPoint</Application>
  <PresentationFormat>Экран (4:3)</PresentationFormat>
  <Paragraphs>120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Терси СОШ</dc:creator>
  <cp:lastModifiedBy>Терси СОШ</cp:lastModifiedBy>
  <cp:revision>69</cp:revision>
  <cp:lastPrinted>2016-03-22T11:20:28Z</cp:lastPrinted>
  <dcterms:created xsi:type="dcterms:W3CDTF">2016-03-15T05:54:16Z</dcterms:created>
  <dcterms:modified xsi:type="dcterms:W3CDTF">2016-08-15T09:27:52Z</dcterms:modified>
</cp:coreProperties>
</file>